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3" r:id="rId3"/>
    <p:sldId id="304" r:id="rId4"/>
    <p:sldId id="314" r:id="rId5"/>
    <p:sldId id="315" r:id="rId6"/>
    <p:sldId id="316" r:id="rId7"/>
    <p:sldId id="295" r:id="rId8"/>
    <p:sldId id="305" r:id="rId9"/>
    <p:sldId id="309" r:id="rId10"/>
    <p:sldId id="301" r:id="rId11"/>
    <p:sldId id="302" r:id="rId12"/>
    <p:sldId id="317" r:id="rId13"/>
    <p:sldId id="277" r:id="rId14"/>
    <p:sldId id="275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9C396D4B-BB9D-4248-9C2E-B06D8D934176}">
          <p14:sldIdLst>
            <p14:sldId id="256"/>
            <p14:sldId id="313"/>
            <p14:sldId id="304"/>
            <p14:sldId id="314"/>
            <p14:sldId id="315"/>
            <p14:sldId id="316"/>
            <p14:sldId id="295"/>
            <p14:sldId id="305"/>
            <p14:sldId id="309"/>
            <p14:sldId id="301"/>
            <p14:sldId id="302"/>
            <p14:sldId id="317"/>
            <p14:sldId id="277"/>
            <p14:sldId id="275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11" autoAdjust="0"/>
    <p:restoredTop sz="94184" autoAdjust="0"/>
  </p:normalViewPr>
  <p:slideViewPr>
    <p:cSldViewPr snapToGrid="0">
      <p:cViewPr varScale="1">
        <p:scale>
          <a:sx n="67" d="100"/>
          <a:sy n="67" d="100"/>
        </p:scale>
        <p:origin x="4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4" d="100"/>
          <a:sy n="34" d="100"/>
        </p:scale>
        <p:origin x="229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32A87-05E1-44CC-9297-43ABEC9E6410}" type="datetimeFigureOut">
              <a:rPr lang="ru-RU" smtClean="0"/>
              <a:pPr/>
              <a:t>16.09.2018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A7E43-CD3D-4AE5-95C3-FC5BD2589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22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66C83-9CB6-480A-9B47-AD807AD6E3AF}" type="datetimeFigureOut">
              <a:rPr lang="ru-RU" smtClean="0"/>
              <a:pPr/>
              <a:t>16.09.2018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89912-99FF-42D7-A091-3A86DD597C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84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BB1B-EC31-4830-8A20-9E77F4674373}" type="datetimeFigureOut">
              <a:rPr lang="ru-RU" smtClean="0"/>
              <a:pPr/>
              <a:t>16.09.2018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071-8EA7-497A-A8DB-67B4CA819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74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BB1B-EC31-4830-8A20-9E77F4674373}" type="datetimeFigureOut">
              <a:rPr lang="ru-RU" smtClean="0"/>
              <a:pPr/>
              <a:t>16.09.2018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071-8EA7-497A-A8DB-67B4CA819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73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BB1B-EC31-4830-8A20-9E77F4674373}" type="datetimeFigureOut">
              <a:rPr lang="ru-RU" smtClean="0"/>
              <a:pPr/>
              <a:t>16.09.2018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071-8EA7-497A-A8DB-67B4CA819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BB1B-EC31-4830-8A20-9E77F4674373}" type="datetimeFigureOut">
              <a:rPr lang="ru-RU" smtClean="0"/>
              <a:pPr/>
              <a:t>16.09.2018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071-8EA7-497A-A8DB-67B4CA819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11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BB1B-EC31-4830-8A20-9E77F4674373}" type="datetimeFigureOut">
              <a:rPr lang="ru-RU" smtClean="0"/>
              <a:pPr/>
              <a:t>16.09.2018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071-8EA7-497A-A8DB-67B4CA819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414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BB1B-EC31-4830-8A20-9E77F4674373}" type="datetimeFigureOut">
              <a:rPr lang="ru-RU" smtClean="0"/>
              <a:pPr/>
              <a:t>16.09.2018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071-8EA7-497A-A8DB-67B4CA819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21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BB1B-EC31-4830-8A20-9E77F4674373}" type="datetimeFigureOut">
              <a:rPr lang="ru-RU" smtClean="0"/>
              <a:pPr/>
              <a:t>16.09.2018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071-8EA7-497A-A8DB-67B4CA819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42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BB1B-EC31-4830-8A20-9E77F4674373}" type="datetimeFigureOut">
              <a:rPr lang="ru-RU" smtClean="0"/>
              <a:pPr/>
              <a:t>16.09.2018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071-8EA7-497A-A8DB-67B4CA819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81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BB1B-EC31-4830-8A20-9E77F4674373}" type="datetimeFigureOut">
              <a:rPr lang="ru-RU" smtClean="0"/>
              <a:pPr/>
              <a:t>16.09.2018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071-8EA7-497A-A8DB-67B4CA819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52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BB1B-EC31-4830-8A20-9E77F4674373}" type="datetimeFigureOut">
              <a:rPr lang="ru-RU" smtClean="0"/>
              <a:pPr/>
              <a:t>16.09.2018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071-8EA7-497A-A8DB-67B4CA819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60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BB1B-EC31-4830-8A20-9E77F4674373}" type="datetimeFigureOut">
              <a:rPr lang="ru-RU" smtClean="0"/>
              <a:pPr/>
              <a:t>16.09.2018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071-8EA7-497A-A8DB-67B4CA819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75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EBB1B-EC31-4830-8A20-9E77F4674373}" type="datetimeFigureOut">
              <a:rPr lang="ru-RU" smtClean="0"/>
              <a:pPr/>
              <a:t>16.09.2018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68071-8EA7-497A-A8DB-67B4CA819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78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3376" y="399827"/>
            <a:ext cx="7617759" cy="146931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«Обучение дошкольников навыкам конструирования и элементам 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программирования с использованием набора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LEGO Education Wedo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516380"/>
            <a:ext cx="6858000" cy="1093970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Максименкова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Светлана Алексеевна,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КК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Аннинский д/с ОРВ «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Росток»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3" t="2500" r="624" b="5714"/>
          <a:stretch/>
        </p:blipFill>
        <p:spPr>
          <a:xfrm>
            <a:off x="2656489" y="1869141"/>
            <a:ext cx="3891532" cy="35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2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4913"/>
            <a:ext cx="7886700" cy="69880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/>
            </a:r>
            <a:br>
              <a:rPr lang="ru-RU" sz="2400" b="1" dirty="0" smtClean="0">
                <a:latin typeface="Arial Black" pitchFamily="34" charset="0"/>
              </a:rPr>
            </a:br>
            <a:r>
              <a:rPr lang="ru-RU" sz="2400" b="1" dirty="0" smtClean="0"/>
              <a:t>Тематический блок: «Футбол». </a:t>
            </a:r>
            <a:br>
              <a:rPr lang="ru-RU" sz="2400" b="1" dirty="0" smtClean="0"/>
            </a:br>
            <a:r>
              <a:rPr lang="ru-RU" sz="2400" b="1" dirty="0" smtClean="0"/>
              <a:t>Примеры моделей: 1. «Нападающий». 2. «Вратарь». </a:t>
            </a:r>
            <a:br>
              <a:rPr lang="ru-RU" sz="2400" b="1" dirty="0" smtClean="0"/>
            </a:br>
            <a:r>
              <a:rPr lang="ru-RU" sz="2400" b="1" dirty="0" smtClean="0"/>
              <a:t>3. «Веселые болельщики».</a:t>
            </a:r>
            <a:endParaRPr lang="ru-RU" sz="24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" t="9910" r="5268"/>
          <a:stretch/>
        </p:blipFill>
        <p:spPr>
          <a:xfrm>
            <a:off x="409575" y="1230876"/>
            <a:ext cx="2971800" cy="25297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4" t="4370" r="18853" b="3608"/>
          <a:stretch/>
        </p:blipFill>
        <p:spPr>
          <a:xfrm>
            <a:off x="3127137" y="3871913"/>
            <a:ext cx="2766029" cy="29112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4" r="10794"/>
          <a:stretch/>
        </p:blipFill>
        <p:spPr>
          <a:xfrm>
            <a:off x="5416887" y="1230876"/>
            <a:ext cx="3250863" cy="252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2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8587" y="0"/>
            <a:ext cx="9265094" cy="1633349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>Тематический </a:t>
            </a:r>
            <a:r>
              <a:rPr lang="ru-RU" sz="2200" dirty="0">
                <a:latin typeface="Arial Black" pitchFamily="34" charset="0"/>
              </a:rPr>
              <a:t>блок</a:t>
            </a:r>
            <a:r>
              <a:rPr lang="ru-RU" sz="2200" dirty="0" smtClean="0">
                <a:latin typeface="Arial Black" pitchFamily="34" charset="0"/>
              </a:rPr>
              <a:t>: «Приключения».</a:t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>«Примеры </a:t>
            </a:r>
            <a:r>
              <a:rPr lang="ru-RU" sz="2200" dirty="0" smtClean="0">
                <a:latin typeface="Arial Black" pitchFamily="34" charset="0"/>
              </a:rPr>
              <a:t>модулей: 1</a:t>
            </a:r>
            <a:r>
              <a:rPr lang="ru-RU" sz="2200" dirty="0" smtClean="0">
                <a:latin typeface="Arial Black" pitchFamily="34" charset="0"/>
              </a:rPr>
              <a:t>.«Спасение самолета».</a:t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>2. «Спасение от великана</a:t>
            </a:r>
            <a:r>
              <a:rPr lang="ru-RU" sz="2200" dirty="0" smtClean="0">
                <a:latin typeface="Arial Black" pitchFamily="34" charset="0"/>
              </a:rPr>
              <a:t>».</a:t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>3</a:t>
            </a:r>
            <a:r>
              <a:rPr lang="ru-RU" sz="2200" dirty="0" smtClean="0">
                <a:latin typeface="Arial Black" pitchFamily="34" charset="0"/>
              </a:rPr>
              <a:t>. «Непотопляемый парусник».</a:t>
            </a: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 t="19299" r="11911"/>
          <a:stretch/>
        </p:blipFill>
        <p:spPr>
          <a:xfrm>
            <a:off x="486853" y="1510889"/>
            <a:ext cx="3358634" cy="24219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2" t="23126" r="2401"/>
          <a:stretch/>
        </p:blipFill>
        <p:spPr>
          <a:xfrm>
            <a:off x="5055148" y="1510889"/>
            <a:ext cx="3231601" cy="2421985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" t="6963" r="7110"/>
          <a:stretch/>
        </p:blipFill>
        <p:spPr>
          <a:xfrm>
            <a:off x="2914650" y="4029117"/>
            <a:ext cx="3429824" cy="2708436"/>
          </a:xfrm>
        </p:spPr>
      </p:pic>
    </p:spTree>
    <p:extLst>
      <p:ext uri="{BB962C8B-B14F-4D97-AF65-F5344CB8AC3E}">
        <p14:creationId xmlns:p14="http://schemas.microsoft.com/office/powerpoint/2010/main" val="1894026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2" y="0"/>
            <a:ext cx="8872536" cy="1643064"/>
          </a:xfrm>
        </p:spPr>
        <p:txBody>
          <a:bodyPr/>
          <a:lstStyle/>
          <a:p>
            <a:pPr algn="ctr"/>
            <a:r>
              <a:rPr lang="ru-RU" dirty="0" smtClean="0"/>
              <a:t>Этапы подготовки детей к моделированию.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14450"/>
            <a:ext cx="7886700" cy="5172075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AutoNum type="arabicPeriod"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Ребенок анализирует модель, которую ему предстоит сконструировать, выявляет условия достижение цели, планирует последовательность работы над ней, подбирает необходимые детали, и определяет практическое умения, навыке, с помощью которых цель будет достигнута. 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втором этапе ребёнок приступает к непосредственному созданию модели. При этом он учится подчинять своё поведение поставленной перед ним задаче.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третьем этапе ребёнок анализирует результаты деятельности. Конечным результатом работы должна быть не только созданная модель, но и формирование у ребёнка определённого уровня умственных действий, конкретных практических навыков и приёмов работы, умений как неотъемлемой стороны трудовой деятельности.</a:t>
            </a:r>
            <a:endParaRPr lang="ru-RU" altLang="ru-RU" sz="2400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AutoNum type="arabicPeriod"/>
            </a:pPr>
            <a:r>
              <a:rPr lang="ru-RU" sz="2400" dirty="0">
                <a:latin typeface="Times New Roman" panose="02020603050405020304" pitchFamily="18" charset="0"/>
              </a:rPr>
              <a:t>На четвертом этапе ребенок приступает к программированию - это осуществляется простым перетаскиванием пиктограмм. 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666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Arial Black" pitchFamily="34" charset="0"/>
              </a:rPr>
              <a:t>Предполагаемый результат</a:t>
            </a:r>
            <a:br>
              <a:rPr lang="ru-RU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 Black" pitchFamily="34" charset="0"/>
              </a:rPr>
              <a:t>детей:</a:t>
            </a:r>
            <a:br>
              <a:rPr lang="ru-RU" dirty="0">
                <a:solidFill>
                  <a:srgbClr val="0070C0"/>
                </a:solidFill>
                <a:latin typeface="Arial Black" pitchFamily="34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мышления, навыков конструирования и программирования;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Творческого мышления и изобретательности;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Мелкой моторики, внимания, аккуратности;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Повышения мотивации к созданию собственных разработок;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Поиск качественного результата;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ответственности при командной работе;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Игры и состязания в результате в целях к мотивации к обучению.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4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кружка «Робототехника в детском саду»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t="6934" r="10799"/>
          <a:stretch/>
        </p:blipFill>
        <p:spPr>
          <a:xfrm>
            <a:off x="2271531" y="1885982"/>
            <a:ext cx="4680112" cy="448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46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712104" y="3583335"/>
            <a:ext cx="14504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4952" y="3244334"/>
            <a:ext cx="96398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>
                <a:solidFill>
                  <a:srgbClr val="002060"/>
                </a:solidFill>
                <a:latin typeface="Arial Black" pitchFamily="34" charset="0"/>
              </a:rPr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37917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04969"/>
            <a:ext cx="7886700" cy="119385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Конструктивная деятельность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3660" y="1885586"/>
            <a:ext cx="7886700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 учится выделять существенные признаки предмета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устанавливать отношения между деталями;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Овладевает практическими знаниями и навыками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Речевое и умственное развитие детей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092315" y="3792511"/>
            <a:ext cx="269823" cy="479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    </a:t>
            </a:r>
            <a:r>
              <a:rPr lang="ru-RU" dirty="0" smtClean="0"/>
              <a:t>Конструкторы </a:t>
            </a:r>
            <a:r>
              <a:rPr lang="en-US" dirty="0"/>
              <a:t>L</a:t>
            </a:r>
            <a:r>
              <a:rPr lang="en-US" dirty="0" smtClean="0"/>
              <a:t>EGO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969" y="1468194"/>
            <a:ext cx="2500423" cy="15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fischertechnik для малышей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6336">
            <a:off x="1374079" y="3664978"/>
            <a:ext cx="2455182" cy="2444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65425">
            <a:off x="331780" y="1243872"/>
            <a:ext cx="2715597" cy="2460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02" name="Picture 2" descr="http://www.logicallearninglab.com/wordpress/wp-content/uploads/2016/03/DUPLO-Creativ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1328" y="3432143"/>
            <a:ext cx="3960781" cy="3012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683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Arial Black" pitchFamily="34" charset="0"/>
              </a:rPr>
              <a:t>ИНТЕРГАЦИЯ: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8650" y="1825625"/>
            <a:ext cx="62293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altLang="ru-RU" sz="2800" dirty="0">
                <a:cs typeface="Arial" panose="020B0604020202020204" pitchFamily="34" charset="0"/>
              </a:rPr>
              <a:t>Конструирование;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800" dirty="0">
                <a:cs typeface="Arial" panose="020B0604020202020204" pitchFamily="34" charset="0"/>
              </a:rPr>
              <a:t>Математика;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800" dirty="0">
                <a:cs typeface="Arial" panose="020B0604020202020204" pitchFamily="34" charset="0"/>
              </a:rPr>
              <a:t>Развитие речи.</a:t>
            </a:r>
          </a:p>
          <a:p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5" t="8909" r="6682"/>
          <a:stretch/>
        </p:blipFill>
        <p:spPr>
          <a:xfrm>
            <a:off x="4147142" y="1825625"/>
            <a:ext cx="4838218" cy="446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1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952" y="365126"/>
            <a:ext cx="7614397" cy="1324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Arial Black" pitchFamily="34" charset="0"/>
              </a:rPr>
              <a:t>Робототехника – это…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887507"/>
            <a:ext cx="7886700" cy="4912939"/>
          </a:xfrm>
        </p:spPr>
        <p:txBody>
          <a:bodyPr/>
          <a:lstStyle/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Робототехника – одно из самых передовых направлений науки и техники, а образовательная робототехника является относительно новым междисциплинарным направлением обучения, воспитания и развития детей. Объединяет знания о физике, технологии, математике и ИКТ.</a:t>
            </a:r>
            <a:endParaRPr lang="ru-RU" alt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9" b="-1"/>
          <a:stretch/>
        </p:blipFill>
        <p:spPr>
          <a:xfrm>
            <a:off x="2211785" y="2800250"/>
            <a:ext cx="4992730" cy="360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0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92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Увлекательный мир конструктора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LEGO Education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Wedo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1" t="4882"/>
          <a:stretch/>
        </p:blipFill>
        <p:spPr>
          <a:xfrm>
            <a:off x="443754" y="3132298"/>
            <a:ext cx="3832412" cy="34217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b="6616"/>
          <a:stretch/>
        </p:blipFill>
        <p:spPr>
          <a:xfrm>
            <a:off x="4676451" y="1734670"/>
            <a:ext cx="4255482" cy="310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0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0"/>
            <a:ext cx="8332470" cy="3651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/>
              <a:t>Программное обеспечение: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719329"/>
            <a:ext cx="4401615" cy="55307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</a:rPr>
            </a:br>
            <a:endParaRPr lang="ru-RU" dirty="0"/>
          </a:p>
          <a:p>
            <a:pPr algn="ctr"/>
            <a:endParaRPr lang="ru-RU" dirty="0"/>
          </a:p>
        </p:txBody>
      </p:sp>
      <p:pic>
        <p:nvPicPr>
          <p:cNvPr id="4" name="Picture 4" descr="LEGO 2000097 - Программное обеспечение LEGO Education WeDo v.1.2 (книга учителя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9" r="11270"/>
          <a:stretch/>
        </p:blipFill>
        <p:spPr bwMode="auto">
          <a:xfrm>
            <a:off x="359707" y="818982"/>
            <a:ext cx="2971801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08993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092" y="818982"/>
            <a:ext cx="2042673" cy="273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4" descr="http://www.wired.com/geekdad/wp-content/uploads/2010/10/LEGO-Education-WeDo-Robotics-Construction-Set1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8752" y="3551655"/>
            <a:ext cx="3594276" cy="301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084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3070"/>
            <a:ext cx="7886700" cy="11430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2700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800" b="1" dirty="0"/>
              <a:t>Тематический блок: </a:t>
            </a:r>
            <a:r>
              <a:rPr lang="ru-RU" sz="2800" b="1" dirty="0" smtClean="0"/>
              <a:t>«Удивительные механизмы». 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Примеры моделей: 1. </a:t>
            </a:r>
            <a:r>
              <a:rPr lang="ru-RU" sz="2800" b="1" dirty="0" smtClean="0"/>
              <a:t>«Танцующие птицы. </a:t>
            </a:r>
            <a:br>
              <a:rPr lang="ru-RU" sz="2800" b="1" dirty="0" smtClean="0"/>
            </a:br>
            <a:r>
              <a:rPr lang="ru-RU" sz="2800" b="1" dirty="0" smtClean="0"/>
              <a:t>2</a:t>
            </a:r>
            <a:r>
              <a:rPr lang="ru-RU" sz="2800" b="1" dirty="0"/>
              <a:t>. </a:t>
            </a:r>
            <a:r>
              <a:rPr lang="ru-RU" sz="2800" b="1" dirty="0" smtClean="0"/>
              <a:t>«Умный волчок». 3</a:t>
            </a:r>
            <a:r>
              <a:rPr lang="ru-RU" sz="2800" b="1" dirty="0"/>
              <a:t>. </a:t>
            </a:r>
            <a:r>
              <a:rPr lang="ru-RU" sz="2800" b="1" dirty="0" smtClean="0"/>
              <a:t>«Обезьянка-барабанщица».</a:t>
            </a: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 </a:t>
            </a:r>
            <a:r>
              <a:rPr lang="ru-RU" altLang="ru-RU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7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7" t="25723"/>
          <a:stretch/>
        </p:blipFill>
        <p:spPr>
          <a:xfrm>
            <a:off x="5254053" y="1506071"/>
            <a:ext cx="3357796" cy="23413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" t="950" r="12846" b="19716"/>
          <a:stretch/>
        </p:blipFill>
        <p:spPr>
          <a:xfrm>
            <a:off x="628650" y="1506071"/>
            <a:ext cx="3357796" cy="22673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t="19671" r="11803"/>
          <a:stretch/>
        </p:blipFill>
        <p:spPr>
          <a:xfrm>
            <a:off x="3062568" y="4109730"/>
            <a:ext cx="3357796" cy="257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380" y="42076"/>
            <a:ext cx="7886700" cy="115807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500" b="1" dirty="0" smtClean="0"/>
              <a:t>Тематический блок: «Звери и птицы». </a:t>
            </a:r>
            <a:br>
              <a:rPr lang="ru-RU" sz="2500" b="1" dirty="0" smtClean="0"/>
            </a:br>
            <a:r>
              <a:rPr lang="ru-RU" sz="2500" b="1" dirty="0" smtClean="0"/>
              <a:t>Примеры моделей: 1. «Голодный аллигатор». </a:t>
            </a:r>
            <a:br>
              <a:rPr lang="ru-RU" sz="2500" b="1" dirty="0" smtClean="0"/>
            </a:br>
            <a:r>
              <a:rPr lang="ru-RU" sz="2500" b="1" dirty="0" smtClean="0"/>
              <a:t>2. «Рычащий лев». 3. «Порхающая птица».</a:t>
            </a:r>
            <a:endParaRPr lang="ru-RU" sz="25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1" r="13605"/>
          <a:stretch/>
        </p:blipFill>
        <p:spPr>
          <a:xfrm>
            <a:off x="469380" y="1246268"/>
            <a:ext cx="3569760" cy="28041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9" t="5246" r="-2131"/>
          <a:stretch/>
        </p:blipFill>
        <p:spPr>
          <a:xfrm>
            <a:off x="5238757" y="1200150"/>
            <a:ext cx="3569760" cy="28290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" t="2841" r="3279" b="13005"/>
          <a:stretch/>
        </p:blipFill>
        <p:spPr>
          <a:xfrm>
            <a:off x="2786582" y="4096561"/>
            <a:ext cx="3785695" cy="261668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36080" y="649941"/>
            <a:ext cx="7886700" cy="430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0955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</TotalTime>
  <Words>309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Franklin Gothic Book</vt:lpstr>
      <vt:lpstr>Franklin Gothic Medium</vt:lpstr>
      <vt:lpstr>Times New Roman</vt:lpstr>
      <vt:lpstr>Wingdings</vt:lpstr>
      <vt:lpstr>Тема Office</vt:lpstr>
      <vt:lpstr>Тема: «Обучение дошкольников навыкам конструирования и элементам  программирования с использованием набора  LEGO Education Wedo</vt:lpstr>
      <vt:lpstr>Конструктивная деятельность </vt:lpstr>
      <vt:lpstr>       Конструкторы LEGO</vt:lpstr>
      <vt:lpstr>ИНТЕРГАЦИЯ:</vt:lpstr>
      <vt:lpstr>Робототехника – это…</vt:lpstr>
      <vt:lpstr>Увлекательный мир конструктора LEGO Education  Wedo.</vt:lpstr>
      <vt:lpstr> Программное обеспечение:</vt:lpstr>
      <vt:lpstr> Тематический блок: «Удивительные механизмы».  Примеры моделей: 1. «Танцующие птицы.  2. «Умный волчок». 3. «Обезьянка-барабанщица».    </vt:lpstr>
      <vt:lpstr> Тематический блок: «Звери и птицы».  Примеры моделей: 1. «Голодный аллигатор».  2. «Рычащий лев». 3. «Порхающая птица».</vt:lpstr>
      <vt:lpstr> Тематический блок: «Футбол».  Примеры моделей: 1. «Нападающий». 2. «Вратарь».  3. «Веселые болельщики».</vt:lpstr>
      <vt:lpstr>Тематический блок: «Приключения». «Примеры модулей: 1.«Спасение самолета». 2. «Спасение от великана». 3. «Непотопляемый парусник».</vt:lpstr>
      <vt:lpstr>Этапы подготовки детей к моделированию.</vt:lpstr>
      <vt:lpstr>Предполагаемый результат детей: </vt:lpstr>
      <vt:lpstr>Участники кружка «Робототехника в детском саду»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139</cp:revision>
  <dcterms:created xsi:type="dcterms:W3CDTF">2017-05-10T10:29:21Z</dcterms:created>
  <dcterms:modified xsi:type="dcterms:W3CDTF">2018-09-16T18:28:01Z</dcterms:modified>
</cp:coreProperties>
</file>